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76" r:id="rId10"/>
    <p:sldId id="266" r:id="rId11"/>
    <p:sldId id="267" r:id="rId12"/>
    <p:sldId id="268" r:id="rId13"/>
    <p:sldId id="269" r:id="rId14"/>
    <p:sldId id="270" r:id="rId15"/>
    <p:sldId id="271" r:id="rId16"/>
    <p:sldId id="272" r:id="rId17"/>
    <p:sldId id="273" r:id="rId18"/>
    <p:sldId id="274" r:id="rId19"/>
    <p:sldId id="275" r:id="rId20"/>
    <p:sldId id="277" r:id="rId21"/>
    <p:sldId id="278" r:id="rId22"/>
    <p:sldId id="279" r:id="rId23"/>
  </p:sldIdLst>
  <p:sldSz cx="6858000" cy="9144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8" d="100"/>
          <a:sy n="68" d="100"/>
        </p:scale>
        <p:origin x="-2118" y="-24"/>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840568"/>
            <a:ext cx="5829300" cy="1960033"/>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C50E3FB-FB8A-448A-947D-ECB58136796D}" type="datetimeFigureOut">
              <a:rPr lang="en-US" smtClean="0"/>
              <a:t>1/25/2016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D6A081-080B-46D6-B095-26C792E254CA}" type="slidenum">
              <a:rPr lang="en-US" smtClean="0"/>
              <a:t>‹#›</a:t>
            </a:fld>
            <a:endParaRPr lang="en-US"/>
          </a:p>
        </p:txBody>
      </p:sp>
    </p:spTree>
    <p:extLst>
      <p:ext uri="{BB962C8B-B14F-4D97-AF65-F5344CB8AC3E}">
        <p14:creationId xmlns:p14="http://schemas.microsoft.com/office/powerpoint/2010/main" val="2237135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50E3FB-FB8A-448A-947D-ECB58136796D}" type="datetimeFigureOut">
              <a:rPr lang="en-US" smtClean="0"/>
              <a:t>1/25/2016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D6A081-080B-46D6-B095-26C792E254CA}" type="slidenum">
              <a:rPr lang="en-US" smtClean="0"/>
              <a:t>‹#›</a:t>
            </a:fld>
            <a:endParaRPr lang="en-US"/>
          </a:p>
        </p:txBody>
      </p:sp>
    </p:spTree>
    <p:extLst>
      <p:ext uri="{BB962C8B-B14F-4D97-AF65-F5344CB8AC3E}">
        <p14:creationId xmlns:p14="http://schemas.microsoft.com/office/powerpoint/2010/main" val="1024340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729037" y="488951"/>
            <a:ext cx="1157288" cy="104013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7175" y="488951"/>
            <a:ext cx="3357563" cy="104013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50E3FB-FB8A-448A-947D-ECB58136796D}" type="datetimeFigureOut">
              <a:rPr lang="en-US" smtClean="0"/>
              <a:t>1/25/2016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D6A081-080B-46D6-B095-26C792E254CA}" type="slidenum">
              <a:rPr lang="en-US" smtClean="0"/>
              <a:t>‹#›</a:t>
            </a:fld>
            <a:endParaRPr lang="en-US"/>
          </a:p>
        </p:txBody>
      </p:sp>
    </p:spTree>
    <p:extLst>
      <p:ext uri="{BB962C8B-B14F-4D97-AF65-F5344CB8AC3E}">
        <p14:creationId xmlns:p14="http://schemas.microsoft.com/office/powerpoint/2010/main" val="2649403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50E3FB-FB8A-448A-947D-ECB58136796D}" type="datetimeFigureOut">
              <a:rPr lang="en-US" smtClean="0"/>
              <a:t>1/25/2016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D6A081-080B-46D6-B095-26C792E254CA}" type="slidenum">
              <a:rPr lang="en-US" smtClean="0"/>
              <a:t>‹#›</a:t>
            </a:fld>
            <a:endParaRPr lang="en-US"/>
          </a:p>
        </p:txBody>
      </p:sp>
    </p:spTree>
    <p:extLst>
      <p:ext uri="{BB962C8B-B14F-4D97-AF65-F5344CB8AC3E}">
        <p14:creationId xmlns:p14="http://schemas.microsoft.com/office/powerpoint/2010/main" val="2812441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5875867"/>
            <a:ext cx="5829300" cy="181610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50E3FB-FB8A-448A-947D-ECB58136796D}" type="datetimeFigureOut">
              <a:rPr lang="en-US" smtClean="0"/>
              <a:t>1/25/2016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D6A081-080B-46D6-B095-26C792E254CA}" type="slidenum">
              <a:rPr lang="en-US" smtClean="0"/>
              <a:t>‹#›</a:t>
            </a:fld>
            <a:endParaRPr lang="en-US"/>
          </a:p>
        </p:txBody>
      </p:sp>
    </p:spTree>
    <p:extLst>
      <p:ext uri="{BB962C8B-B14F-4D97-AF65-F5344CB8AC3E}">
        <p14:creationId xmlns:p14="http://schemas.microsoft.com/office/powerpoint/2010/main" val="1804900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57175" y="2844800"/>
            <a:ext cx="2257425" cy="80454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628900" y="2844800"/>
            <a:ext cx="2257425" cy="80454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C50E3FB-FB8A-448A-947D-ECB58136796D}" type="datetimeFigureOut">
              <a:rPr lang="en-US" smtClean="0"/>
              <a:t>1/25/2016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D6A081-080B-46D6-B095-26C792E254CA}" type="slidenum">
              <a:rPr lang="en-US" smtClean="0"/>
              <a:t>‹#›</a:t>
            </a:fld>
            <a:endParaRPr lang="en-US"/>
          </a:p>
        </p:txBody>
      </p:sp>
    </p:spTree>
    <p:extLst>
      <p:ext uri="{BB962C8B-B14F-4D97-AF65-F5344CB8AC3E}">
        <p14:creationId xmlns:p14="http://schemas.microsoft.com/office/powerpoint/2010/main" val="1237016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6184"/>
            <a:ext cx="617220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C50E3FB-FB8A-448A-947D-ECB58136796D}" type="datetimeFigureOut">
              <a:rPr lang="en-US" smtClean="0"/>
              <a:t>1/25/2016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D6A081-080B-46D6-B095-26C792E254CA}" type="slidenum">
              <a:rPr lang="en-US" smtClean="0"/>
              <a:t>‹#›</a:t>
            </a:fld>
            <a:endParaRPr lang="en-US"/>
          </a:p>
        </p:txBody>
      </p:sp>
    </p:spTree>
    <p:extLst>
      <p:ext uri="{BB962C8B-B14F-4D97-AF65-F5344CB8AC3E}">
        <p14:creationId xmlns:p14="http://schemas.microsoft.com/office/powerpoint/2010/main" val="10997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C50E3FB-FB8A-448A-947D-ECB58136796D}" type="datetimeFigureOut">
              <a:rPr lang="en-US" smtClean="0"/>
              <a:t>1/25/2016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D6A081-080B-46D6-B095-26C792E254CA}" type="slidenum">
              <a:rPr lang="en-US" smtClean="0"/>
              <a:t>‹#›</a:t>
            </a:fld>
            <a:endParaRPr lang="en-US"/>
          </a:p>
        </p:txBody>
      </p:sp>
    </p:spTree>
    <p:extLst>
      <p:ext uri="{BB962C8B-B14F-4D97-AF65-F5344CB8AC3E}">
        <p14:creationId xmlns:p14="http://schemas.microsoft.com/office/powerpoint/2010/main" val="3731964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50E3FB-FB8A-448A-947D-ECB58136796D}" type="datetimeFigureOut">
              <a:rPr lang="en-US" smtClean="0"/>
              <a:t>1/25/2016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D6A081-080B-46D6-B095-26C792E254CA}" type="slidenum">
              <a:rPr lang="en-US" smtClean="0"/>
              <a:t>‹#›</a:t>
            </a:fld>
            <a:endParaRPr lang="en-US"/>
          </a:p>
        </p:txBody>
      </p:sp>
    </p:spTree>
    <p:extLst>
      <p:ext uri="{BB962C8B-B14F-4D97-AF65-F5344CB8AC3E}">
        <p14:creationId xmlns:p14="http://schemas.microsoft.com/office/powerpoint/2010/main" val="713223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4067"/>
            <a:ext cx="2256235" cy="15494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50E3FB-FB8A-448A-947D-ECB58136796D}" type="datetimeFigureOut">
              <a:rPr lang="en-US" smtClean="0"/>
              <a:t>1/25/2016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D6A081-080B-46D6-B095-26C792E254CA}" type="slidenum">
              <a:rPr lang="en-US" smtClean="0"/>
              <a:t>‹#›</a:t>
            </a:fld>
            <a:endParaRPr lang="en-US"/>
          </a:p>
        </p:txBody>
      </p:sp>
    </p:spTree>
    <p:extLst>
      <p:ext uri="{BB962C8B-B14F-4D97-AF65-F5344CB8AC3E}">
        <p14:creationId xmlns:p14="http://schemas.microsoft.com/office/powerpoint/2010/main" val="2154793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400800"/>
            <a:ext cx="4114800" cy="755651"/>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50E3FB-FB8A-448A-947D-ECB58136796D}" type="datetimeFigureOut">
              <a:rPr lang="en-US" smtClean="0"/>
              <a:t>1/25/2016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D6A081-080B-46D6-B095-26C792E254CA}" type="slidenum">
              <a:rPr lang="en-US" smtClean="0"/>
              <a:t>‹#›</a:t>
            </a:fld>
            <a:endParaRPr lang="en-US"/>
          </a:p>
        </p:txBody>
      </p:sp>
    </p:spTree>
    <p:extLst>
      <p:ext uri="{BB962C8B-B14F-4D97-AF65-F5344CB8AC3E}">
        <p14:creationId xmlns:p14="http://schemas.microsoft.com/office/powerpoint/2010/main" val="4187444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5C50E3FB-FB8A-448A-947D-ECB58136796D}" type="datetimeFigureOut">
              <a:rPr lang="en-US" smtClean="0"/>
              <a:t>1/25/2016</a:t>
            </a:fld>
            <a:endParaRPr lang="en-US"/>
          </a:p>
        </p:txBody>
      </p:sp>
      <p:sp>
        <p:nvSpPr>
          <p:cNvPr id="5" name="Footer Placeholder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70D6A081-080B-46D6-B095-26C792E254CA}" type="slidenum">
              <a:rPr lang="en-US" smtClean="0"/>
              <a:t>‹#›</a:t>
            </a:fld>
            <a:endParaRPr lang="en-US"/>
          </a:p>
        </p:txBody>
      </p:sp>
    </p:spTree>
    <p:extLst>
      <p:ext uri="{BB962C8B-B14F-4D97-AF65-F5344CB8AC3E}">
        <p14:creationId xmlns:p14="http://schemas.microsoft.com/office/powerpoint/2010/main" val="1225571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000" dirty="0" smtClean="0">
                <a:ln w="18415" cmpd="sng">
                  <a:solidFill>
                    <a:schemeClr val="tx1"/>
                  </a:solidFill>
                  <a:prstDash val="solid"/>
                </a:ln>
                <a:solidFill>
                  <a:srgbClr val="FFFFFF"/>
                </a:solidFill>
                <a:effectLst>
                  <a:outerShdw blurRad="63500" dir="3600000" algn="tl" rotWithShape="0">
                    <a:srgbClr val="000000">
                      <a:alpha val="70000"/>
                    </a:srgbClr>
                  </a:outerShdw>
                </a:effectLst>
                <a:latin typeface="Century Gothic" pitchFamily="34" charset="0"/>
              </a:rPr>
              <a:t>Build-A-Cabin</a:t>
            </a:r>
            <a:endParaRPr lang="en-US" sz="6000" dirty="0">
              <a:ln w="18415" cmpd="sng">
                <a:solidFill>
                  <a:schemeClr val="tx1"/>
                </a:solidFill>
                <a:prstDash val="solid"/>
              </a:ln>
              <a:solidFill>
                <a:srgbClr val="FFFFFF"/>
              </a:solidFill>
              <a:effectLst>
                <a:outerShdw blurRad="63500" dir="3600000" algn="tl" rotWithShape="0">
                  <a:srgbClr val="000000">
                    <a:alpha val="70000"/>
                  </a:srgbClr>
                </a:outerShdw>
              </a:effectLst>
              <a:latin typeface="Century Gothic" pitchFamily="34" charset="0"/>
            </a:endParaRPr>
          </a:p>
        </p:txBody>
      </p:sp>
      <p:sp>
        <p:nvSpPr>
          <p:cNvPr id="3" name="Subtitle 2"/>
          <p:cNvSpPr>
            <a:spLocks noGrp="1"/>
          </p:cNvSpPr>
          <p:nvPr>
            <p:ph type="subTitle" idx="1"/>
          </p:nvPr>
        </p:nvSpPr>
        <p:spPr/>
        <p:txBody>
          <a:bodyPr>
            <a:normAutofit fontScale="92500" lnSpcReduction="20000"/>
          </a:bodyPr>
          <a:lstStyle/>
          <a:p>
            <a:r>
              <a:rPr lang="en-US" dirty="0" smtClean="0">
                <a:solidFill>
                  <a:schemeClr val="tx1">
                    <a:lumMod val="65000"/>
                    <a:lumOff val="35000"/>
                  </a:schemeClr>
                </a:solidFill>
                <a:latin typeface="Century Gothic" pitchFamily="34" charset="0"/>
              </a:rPr>
              <a:t>Build-A-Cabin: It’s like Build-A-Bear except for the fact that it’s not Build-A-Bear, you just get a virtual house with no plumbing or electricity. </a:t>
            </a:r>
          </a:p>
          <a:p>
            <a:endParaRPr lang="en-US" dirty="0"/>
          </a:p>
        </p:txBody>
      </p:sp>
    </p:spTree>
    <p:extLst>
      <p:ext uri="{BB962C8B-B14F-4D97-AF65-F5344CB8AC3E}">
        <p14:creationId xmlns:p14="http://schemas.microsoft.com/office/powerpoint/2010/main" val="1334195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1126" y="381000"/>
            <a:ext cx="2286000" cy="2862322"/>
          </a:xfrm>
          <a:prstGeom prst="rect">
            <a:avLst/>
          </a:prstGeom>
          <a:noFill/>
        </p:spPr>
        <p:txBody>
          <a:bodyPr wrap="square" rtlCol="0">
            <a:spAutoFit/>
          </a:bodyPr>
          <a:lstStyle/>
          <a:p>
            <a:pPr algn="r"/>
            <a:r>
              <a:rPr lang="en-US" dirty="0" smtClean="0">
                <a:latin typeface="Century Gothic" pitchFamily="34" charset="0"/>
              </a:rPr>
              <a:t>Now that we have a floor we can start adding doors and windows. First we will add doors </a:t>
            </a:r>
            <a:r>
              <a:rPr lang="en-US" dirty="0">
                <a:latin typeface="Century Gothic" pitchFamily="34" charset="0"/>
              </a:rPr>
              <a:t>S</a:t>
            </a:r>
            <a:r>
              <a:rPr lang="en-US" dirty="0" smtClean="0">
                <a:latin typeface="Century Gothic" pitchFamily="34" charset="0"/>
              </a:rPr>
              <a:t>elect the Door tool in the tool bar </a:t>
            </a:r>
            <a:r>
              <a:rPr lang="en-US" i="1" dirty="0" smtClean="0">
                <a:latin typeface="Century Gothic" pitchFamily="34" charset="0"/>
              </a:rPr>
              <a:t>(ignore the weird number and letters at the top)</a:t>
            </a:r>
            <a:endParaRPr lang="en-US" i="1" dirty="0">
              <a:latin typeface="Century Gothic" pitchFamily="34" charset="0"/>
            </a:endParaRPr>
          </a:p>
        </p:txBody>
      </p:sp>
      <p:pic>
        <p:nvPicPr>
          <p:cNvPr id="922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r="65439" b="45790"/>
          <a:stretch/>
        </p:blipFill>
        <p:spPr bwMode="auto">
          <a:xfrm>
            <a:off x="2895600" y="381000"/>
            <a:ext cx="3586800" cy="332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54870" t="2496" r="16602" b="65610"/>
          <a:stretch/>
        </p:blipFill>
        <p:spPr bwMode="auto">
          <a:xfrm>
            <a:off x="2686928" y="4800600"/>
            <a:ext cx="3872133" cy="255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34926" y="4773252"/>
            <a:ext cx="1828800" cy="2585323"/>
          </a:xfrm>
          <a:prstGeom prst="rect">
            <a:avLst/>
          </a:prstGeom>
          <a:noFill/>
        </p:spPr>
        <p:txBody>
          <a:bodyPr wrap="square" rtlCol="0">
            <a:spAutoFit/>
          </a:bodyPr>
          <a:lstStyle/>
          <a:p>
            <a:pPr algn="r"/>
            <a:r>
              <a:rPr lang="en-US" dirty="0" smtClean="0">
                <a:latin typeface="Century Gothic" pitchFamily="34" charset="0"/>
              </a:rPr>
              <a:t>To find more interesting doors (if you want to, you don’t have to) select the load family and go to the doors folder.</a:t>
            </a:r>
            <a:endParaRPr lang="en-US" dirty="0">
              <a:latin typeface="Century Gothic" pitchFamily="34" charset="0"/>
            </a:endParaRPr>
          </a:p>
        </p:txBody>
      </p:sp>
    </p:spTree>
    <p:extLst>
      <p:ext uri="{BB962C8B-B14F-4D97-AF65-F5344CB8AC3E}">
        <p14:creationId xmlns:p14="http://schemas.microsoft.com/office/powerpoint/2010/main" val="4270813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55917"/>
            <a:ext cx="4724400" cy="2948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0" y="209843"/>
            <a:ext cx="1992923" cy="4801314"/>
          </a:xfrm>
          <a:prstGeom prst="rect">
            <a:avLst/>
          </a:prstGeom>
          <a:noFill/>
        </p:spPr>
        <p:txBody>
          <a:bodyPr wrap="square" rtlCol="0">
            <a:spAutoFit/>
          </a:bodyPr>
          <a:lstStyle/>
          <a:p>
            <a:pPr algn="r"/>
            <a:r>
              <a:rPr lang="en-US" dirty="0" smtClean="0">
                <a:latin typeface="Century Gothic" pitchFamily="34" charset="0"/>
              </a:rPr>
              <a:t>To view what the doors look like you can click on them, you have to select open to actually insert the door. (you cannot use Curtain Wall doors because we did not create curtain walls). I have chosen the </a:t>
            </a:r>
            <a:r>
              <a:rPr lang="en-US" i="1" dirty="0" smtClean="0">
                <a:latin typeface="Century Gothic" pitchFamily="34" charset="0"/>
              </a:rPr>
              <a:t>Single-Panel 2 </a:t>
            </a:r>
            <a:r>
              <a:rPr lang="en-US" dirty="0" smtClean="0">
                <a:latin typeface="Century Gothic" pitchFamily="34" charset="0"/>
              </a:rPr>
              <a:t>door.</a:t>
            </a:r>
            <a:endParaRPr lang="en-US" dirty="0">
              <a:latin typeface="Century Gothic" pitchFamily="34" charset="0"/>
            </a:endParaRPr>
          </a:p>
        </p:txBody>
      </p:sp>
      <p:pic>
        <p:nvPicPr>
          <p:cNvPr id="102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20181" r="83762" b="15269"/>
          <a:stretch/>
        </p:blipFill>
        <p:spPr bwMode="auto">
          <a:xfrm>
            <a:off x="4419600" y="4443406"/>
            <a:ext cx="1717392" cy="4033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992923" y="5029200"/>
            <a:ext cx="2133600" cy="2862322"/>
          </a:xfrm>
          <a:prstGeom prst="rect">
            <a:avLst/>
          </a:prstGeom>
          <a:noFill/>
        </p:spPr>
        <p:txBody>
          <a:bodyPr wrap="square" rtlCol="0">
            <a:spAutoFit/>
          </a:bodyPr>
          <a:lstStyle/>
          <a:p>
            <a:pPr algn="r"/>
            <a:r>
              <a:rPr lang="en-US" dirty="0" smtClean="0">
                <a:latin typeface="Century Gothic" pitchFamily="34" charset="0"/>
              </a:rPr>
              <a:t>If you go the Properties tab you can see the options you have for doors including the various doors you have loaded and the sizes they come in.</a:t>
            </a:r>
            <a:endParaRPr lang="en-US" dirty="0">
              <a:latin typeface="Century Gothic" pitchFamily="34" charset="0"/>
            </a:endParaRPr>
          </a:p>
        </p:txBody>
      </p:sp>
    </p:spTree>
    <p:extLst>
      <p:ext uri="{BB962C8B-B14F-4D97-AF65-F5344CB8AC3E}">
        <p14:creationId xmlns:p14="http://schemas.microsoft.com/office/powerpoint/2010/main" val="908614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609600"/>
            <a:ext cx="1600200" cy="4247317"/>
          </a:xfrm>
          <a:prstGeom prst="rect">
            <a:avLst/>
          </a:prstGeom>
          <a:noFill/>
        </p:spPr>
        <p:txBody>
          <a:bodyPr wrap="square" rtlCol="0">
            <a:spAutoFit/>
          </a:bodyPr>
          <a:lstStyle/>
          <a:p>
            <a:pPr algn="r"/>
            <a:r>
              <a:rPr lang="en-US" dirty="0" smtClean="0">
                <a:latin typeface="Century Gothic" pitchFamily="34" charset="0"/>
              </a:rPr>
              <a:t>Once your door (I’m using Single-Panel 2 30” x 80”) select the front view on the magic cube of views and place the door on the south 6ft from the west wall as shown</a:t>
            </a:r>
            <a:r>
              <a:rPr lang="en-US" dirty="0" smtClean="0"/>
              <a:t>.</a:t>
            </a:r>
            <a:endParaRPr lang="en-US" dirty="0"/>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5309" t="34565" r="28416" b="23864"/>
          <a:stretch/>
        </p:blipFill>
        <p:spPr bwMode="auto">
          <a:xfrm>
            <a:off x="1828800" y="968876"/>
            <a:ext cx="4923691" cy="3334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98585" y="5486400"/>
            <a:ext cx="2209800" cy="2031325"/>
          </a:xfrm>
          <a:prstGeom prst="rect">
            <a:avLst/>
          </a:prstGeom>
          <a:noFill/>
        </p:spPr>
        <p:txBody>
          <a:bodyPr wrap="square" rtlCol="0">
            <a:spAutoFit/>
          </a:bodyPr>
          <a:lstStyle/>
          <a:p>
            <a:pPr algn="r"/>
            <a:r>
              <a:rPr lang="en-US" dirty="0" smtClean="0">
                <a:latin typeface="Century Gothic" pitchFamily="34" charset="0"/>
              </a:rPr>
              <a:t>Add another door on the north wall 6ft feet from the west wall and one in the middle of the south interior wall. </a:t>
            </a:r>
            <a:endParaRPr lang="en-US" dirty="0">
              <a:latin typeface="Century Gothic" pitchFamily="34" charset="0"/>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0527" t="50000" r="28693" b="15445"/>
          <a:stretch/>
        </p:blipFill>
        <p:spPr bwMode="auto">
          <a:xfrm>
            <a:off x="3429000" y="4306436"/>
            <a:ext cx="2820573" cy="2771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886786" y="6949664"/>
            <a:ext cx="1905000" cy="923330"/>
          </a:xfrm>
          <a:prstGeom prst="rect">
            <a:avLst/>
          </a:prstGeom>
          <a:noFill/>
        </p:spPr>
        <p:txBody>
          <a:bodyPr wrap="square" rtlCol="0">
            <a:spAutoFit/>
          </a:bodyPr>
          <a:lstStyle/>
          <a:p>
            <a:pPr algn="ctr"/>
            <a:r>
              <a:rPr lang="en-US" dirty="0" smtClean="0">
                <a:latin typeface="Century Gothic" pitchFamily="34" charset="0"/>
              </a:rPr>
              <a:t>Your cabin should look like this.</a:t>
            </a:r>
            <a:endParaRPr lang="en-US" dirty="0">
              <a:latin typeface="Century Gothic" pitchFamily="34" charset="0"/>
            </a:endParaRPr>
          </a:p>
        </p:txBody>
      </p:sp>
    </p:spTree>
    <p:extLst>
      <p:ext uri="{BB962C8B-B14F-4D97-AF65-F5344CB8AC3E}">
        <p14:creationId xmlns:p14="http://schemas.microsoft.com/office/powerpoint/2010/main" val="1743802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9105" y="304800"/>
            <a:ext cx="6414772" cy="923330"/>
          </a:xfrm>
          <a:prstGeom prst="rect">
            <a:avLst/>
          </a:prstGeom>
          <a:noFill/>
        </p:spPr>
        <p:txBody>
          <a:bodyPr wrap="square" rtlCol="0">
            <a:spAutoFit/>
          </a:bodyPr>
          <a:lstStyle/>
          <a:p>
            <a:pPr algn="ctr"/>
            <a:r>
              <a:rPr lang="en-US" dirty="0" smtClean="0">
                <a:latin typeface="Century Gothic" pitchFamily="34" charset="0"/>
              </a:rPr>
              <a:t>Now we get to add windows!!!! It’s so exciting I know. To add windows select modify in the upper left hand corner of your screen and then select window.</a:t>
            </a:r>
            <a:endParaRPr lang="en-US" dirty="0">
              <a:latin typeface="Century Gothic" pitchFamily="34" charset="0"/>
            </a:endParaRPr>
          </a:p>
        </p:txBody>
      </p:sp>
      <p:sp>
        <p:nvSpPr>
          <p:cNvPr id="3" name="TextBox 2"/>
          <p:cNvSpPr txBox="1"/>
          <p:nvPr/>
        </p:nvSpPr>
        <p:spPr>
          <a:xfrm>
            <a:off x="57444" y="2057400"/>
            <a:ext cx="6662128" cy="1200329"/>
          </a:xfrm>
          <a:prstGeom prst="rect">
            <a:avLst/>
          </a:prstGeom>
          <a:noFill/>
        </p:spPr>
        <p:txBody>
          <a:bodyPr wrap="square" rtlCol="0">
            <a:spAutoFit/>
          </a:bodyPr>
          <a:lstStyle/>
          <a:p>
            <a:pPr algn="ctr"/>
            <a:r>
              <a:rPr lang="en-US" dirty="0" smtClean="0">
                <a:latin typeface="Century Gothic" pitchFamily="34" charset="0"/>
              </a:rPr>
              <a:t>I am going to be using the fixed window size 24” x 48”. Insert two windows on the south wall, one 6ft right of the door and another 6ft to the left of the east wall. All other windows are 6ft away from the wall and each other.</a:t>
            </a:r>
            <a:endParaRPr lang="en-US" dirty="0">
              <a:latin typeface="Century Gothic" pitchFamily="34" charset="0"/>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8778" r="49474" b="37648"/>
          <a:stretch/>
        </p:blipFill>
        <p:spPr bwMode="auto">
          <a:xfrm>
            <a:off x="33411" y="3564402"/>
            <a:ext cx="6686161" cy="3407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9407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2400"/>
            <a:ext cx="3048000" cy="3416320"/>
          </a:xfrm>
          <a:prstGeom prst="rect">
            <a:avLst/>
          </a:prstGeom>
          <a:noFill/>
        </p:spPr>
        <p:txBody>
          <a:bodyPr wrap="square" rtlCol="0">
            <a:spAutoFit/>
          </a:bodyPr>
          <a:lstStyle/>
          <a:p>
            <a:pPr algn="r"/>
            <a:r>
              <a:rPr lang="en-US" dirty="0" smtClean="0">
                <a:latin typeface="Century Gothic" pitchFamily="34" charset="0"/>
              </a:rPr>
              <a:t>Sometimes you can adjust the sill height when you are inserting the windows, but if you don’t, select the window (to select multiple windows hold down the shift key and select the windows) and under properties you can change the sill height. I made my sill height 3ft.</a:t>
            </a:r>
            <a:endParaRPr lang="en-US" dirty="0">
              <a:latin typeface="Century Gothic" pitchFamily="34" charset="0"/>
            </a:endParaRPr>
          </a:p>
        </p:txBody>
      </p:sp>
      <p:sp>
        <p:nvSpPr>
          <p:cNvPr id="3" name="TextBox 2"/>
          <p:cNvSpPr txBox="1"/>
          <p:nvPr/>
        </p:nvSpPr>
        <p:spPr>
          <a:xfrm>
            <a:off x="152400" y="7687994"/>
            <a:ext cx="6553200" cy="1200329"/>
          </a:xfrm>
          <a:prstGeom prst="rect">
            <a:avLst/>
          </a:prstGeom>
          <a:noFill/>
        </p:spPr>
        <p:txBody>
          <a:bodyPr wrap="square" rtlCol="0">
            <a:spAutoFit/>
          </a:bodyPr>
          <a:lstStyle/>
          <a:p>
            <a:pPr algn="ctr"/>
            <a:r>
              <a:rPr lang="en-US" dirty="0" smtClean="0">
                <a:latin typeface="Century Gothic" pitchFamily="34" charset="0"/>
              </a:rPr>
              <a:t>This is what your cabin should look like after you insert all of the windows. You cannot add a window in the middle of the north and east walls as it interferes with the interior walls. </a:t>
            </a:r>
            <a:endParaRPr lang="en-US" dirty="0">
              <a:latin typeface="Century Gothic" pitchFamily="34" charset="0"/>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50" r="83417" b="40703"/>
          <a:stretch/>
        </p:blipFill>
        <p:spPr bwMode="auto">
          <a:xfrm>
            <a:off x="3583131" y="248744"/>
            <a:ext cx="2250831" cy="3348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5567" t="36144" r="38262" b="11147"/>
          <a:stretch/>
        </p:blipFill>
        <p:spPr bwMode="auto">
          <a:xfrm>
            <a:off x="694004" y="3548791"/>
            <a:ext cx="4909624" cy="4227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1155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533400"/>
            <a:ext cx="6477000" cy="3416320"/>
          </a:xfrm>
          <a:prstGeom prst="rect">
            <a:avLst/>
          </a:prstGeom>
          <a:noFill/>
        </p:spPr>
        <p:txBody>
          <a:bodyPr wrap="square" rtlCol="0">
            <a:spAutoFit/>
          </a:bodyPr>
          <a:lstStyle/>
          <a:p>
            <a:pPr algn="ctr"/>
            <a:r>
              <a:rPr lang="en-US" dirty="0" smtClean="0">
                <a:latin typeface="Century Gothic" pitchFamily="34" charset="0"/>
              </a:rPr>
              <a:t>Now we add furniture. I am going to do my own design for this, you can do whatever you want. To find all of the various furniture, go to component then load family.</a:t>
            </a:r>
          </a:p>
          <a:p>
            <a:pPr algn="ctr"/>
            <a:r>
              <a:rPr lang="en-US" dirty="0" smtClean="0">
                <a:latin typeface="Century Gothic" pitchFamily="34" charset="0"/>
              </a:rPr>
              <a:t> To find living room/bedroom furniture- go to the furniture folder. </a:t>
            </a:r>
          </a:p>
          <a:p>
            <a:pPr algn="ctr"/>
            <a:r>
              <a:rPr lang="en-US" dirty="0" smtClean="0">
                <a:latin typeface="Century Gothic" pitchFamily="34" charset="0"/>
              </a:rPr>
              <a:t>To find bathroom fixtures- go to plumbing, architectural, then fixtures. </a:t>
            </a:r>
          </a:p>
          <a:p>
            <a:pPr algn="ctr"/>
            <a:r>
              <a:rPr lang="en-US" dirty="0" smtClean="0">
                <a:latin typeface="Century Gothic" pitchFamily="34" charset="0"/>
              </a:rPr>
              <a:t>For kitchen/laundry room stuff- plumbing, MEP, fixtures, appliances.</a:t>
            </a:r>
          </a:p>
          <a:p>
            <a:pPr algn="ctr"/>
            <a:r>
              <a:rPr lang="en-US" dirty="0" smtClean="0">
                <a:latin typeface="Century Gothic" pitchFamily="34" charset="0"/>
              </a:rPr>
              <a:t>If you want to rotate components, press the space bar.</a:t>
            </a:r>
          </a:p>
          <a:p>
            <a:pPr algn="ctr"/>
            <a:r>
              <a:rPr lang="en-US" dirty="0" smtClean="0">
                <a:latin typeface="Century Gothic" pitchFamily="34" charset="0"/>
              </a:rPr>
              <a:t>If you want to move them up or down the wall, select the component and go to offset under properties.</a:t>
            </a:r>
            <a:endParaRPr lang="en-US" dirty="0">
              <a:latin typeface="Century Gothic" pitchFamily="34" charset="0"/>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1769" t="31933" r="27346" b="18076"/>
          <a:stretch/>
        </p:blipFill>
        <p:spPr bwMode="auto">
          <a:xfrm>
            <a:off x="1294813" y="4267200"/>
            <a:ext cx="4192173" cy="4009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4318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762000"/>
            <a:ext cx="2286000" cy="6740307"/>
          </a:xfrm>
          <a:prstGeom prst="rect">
            <a:avLst/>
          </a:prstGeom>
          <a:noFill/>
        </p:spPr>
        <p:txBody>
          <a:bodyPr wrap="square" rtlCol="0">
            <a:spAutoFit/>
          </a:bodyPr>
          <a:lstStyle/>
          <a:p>
            <a:pPr algn="r"/>
            <a:r>
              <a:rPr lang="en-US" dirty="0" smtClean="0">
                <a:latin typeface="Century Gothic" pitchFamily="34" charset="0"/>
              </a:rPr>
              <a:t>For the final step, we are going to put on a basic roof by footprint. This isn’t the only type of roof but you will learn about others later. Start by selecting the roof tool under the architecture tab. You will want to create the roof on the lowest level.</a:t>
            </a:r>
          </a:p>
          <a:p>
            <a:pPr algn="r"/>
            <a:r>
              <a:rPr lang="en-US" dirty="0" smtClean="0">
                <a:latin typeface="Century Gothic" pitchFamily="34" charset="0"/>
              </a:rPr>
              <a:t>Next, simply select all of the exterior walls. (the pink walls have already been selected) then click the big green check at the top of the page.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6626" y="174307"/>
            <a:ext cx="2857500"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2409" t="1" r="24737" b="73154"/>
          <a:stretch/>
        </p:blipFill>
        <p:spPr bwMode="auto">
          <a:xfrm>
            <a:off x="2774413" y="5101151"/>
            <a:ext cx="3101926" cy="2153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55553" t="27899" r="15116" b="22812"/>
          <a:stretch/>
        </p:blipFill>
        <p:spPr bwMode="auto">
          <a:xfrm>
            <a:off x="3200400" y="1803082"/>
            <a:ext cx="3051517" cy="302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6421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609600"/>
            <a:ext cx="1858108" cy="6740307"/>
          </a:xfrm>
          <a:prstGeom prst="rect">
            <a:avLst/>
          </a:prstGeom>
          <a:noFill/>
        </p:spPr>
        <p:txBody>
          <a:bodyPr wrap="square" rtlCol="0">
            <a:spAutoFit/>
          </a:bodyPr>
          <a:lstStyle/>
          <a:p>
            <a:pPr algn="r"/>
            <a:r>
              <a:rPr lang="en-US" dirty="0">
                <a:latin typeface="Century Gothic" pitchFamily="34" charset="0"/>
              </a:rPr>
              <a:t>You want to attach the high lighted walls (the interior walls) </a:t>
            </a:r>
            <a:r>
              <a:rPr lang="en-US" dirty="0" smtClean="0">
                <a:latin typeface="Century Gothic" pitchFamily="34" charset="0"/>
              </a:rPr>
              <a:t>to the </a:t>
            </a:r>
            <a:r>
              <a:rPr lang="en-US" dirty="0">
                <a:latin typeface="Century Gothic" pitchFamily="34" charset="0"/>
              </a:rPr>
              <a:t>roof as well. Also fun fact the pink line should be on the outside </a:t>
            </a:r>
            <a:r>
              <a:rPr lang="en-US" dirty="0" smtClean="0">
                <a:latin typeface="Century Gothic" pitchFamily="34" charset="0"/>
              </a:rPr>
              <a:t>of the house otherwise </a:t>
            </a:r>
            <a:r>
              <a:rPr lang="en-US" dirty="0">
                <a:latin typeface="Century Gothic" pitchFamily="34" charset="0"/>
              </a:rPr>
              <a:t>the roof doesn’t work</a:t>
            </a:r>
            <a:r>
              <a:rPr lang="en-US" dirty="0" smtClean="0">
                <a:latin typeface="Century Gothic" pitchFamily="34" charset="0"/>
              </a:rPr>
              <a:t>. If you view the roof now when it’s blue you can see that the interior walls now reach the roof.</a:t>
            </a:r>
          </a:p>
          <a:p>
            <a:pPr algn="r"/>
            <a:r>
              <a:rPr lang="en-US" dirty="0" smtClean="0">
                <a:latin typeface="Century Gothic" pitchFamily="34" charset="0"/>
              </a:rPr>
              <a:t>Now you have a completed cabin!</a:t>
            </a:r>
            <a:endParaRPr lang="en-US" dirty="0">
              <a:latin typeface="Century Gothic" pitchFamily="34" charset="0"/>
            </a:endParaRPr>
          </a:p>
        </p:txBody>
      </p:sp>
      <p:pic>
        <p:nvPicPr>
          <p:cNvPr id="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7853" y="555308"/>
            <a:ext cx="3486150"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5309" t="31056" r="20643" b="8604"/>
          <a:stretch/>
        </p:blipFill>
        <p:spPr bwMode="auto">
          <a:xfrm>
            <a:off x="2010508" y="2594759"/>
            <a:ext cx="4813495" cy="389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2573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685800"/>
            <a:ext cx="3048000" cy="7294305"/>
          </a:xfrm>
          <a:prstGeom prst="rect">
            <a:avLst/>
          </a:prstGeom>
          <a:noFill/>
        </p:spPr>
        <p:txBody>
          <a:bodyPr wrap="square" rtlCol="0">
            <a:spAutoFit/>
          </a:bodyPr>
          <a:lstStyle/>
          <a:p>
            <a:r>
              <a:rPr lang="en-US" dirty="0" smtClean="0">
                <a:latin typeface="Century Gothic" pitchFamily="34" charset="0"/>
              </a:rPr>
              <a:t>Just because you completed the cabin doesn’t mean you have completed the assignment! You now have to print it </a:t>
            </a:r>
            <a:r>
              <a:rPr lang="en-US" dirty="0" smtClean="0">
                <a:latin typeface="Century Gothic" pitchFamily="34" charset="0"/>
                <a:sym typeface="Wingdings" pitchFamily="2" charset="2"/>
              </a:rPr>
              <a:t>.</a:t>
            </a:r>
          </a:p>
          <a:p>
            <a:r>
              <a:rPr lang="en-US" dirty="0" smtClean="0">
                <a:latin typeface="Century Gothic" pitchFamily="34" charset="0"/>
                <a:sym typeface="Wingdings" pitchFamily="2" charset="2"/>
              </a:rPr>
              <a:t>First go to the view tab and select sheet (to the right of your screen) You DO NOT want to print on an E sized sheet. Select load in the upper right hand corner of the window then go to </a:t>
            </a:r>
            <a:r>
              <a:rPr lang="en-US" dirty="0" err="1" smtClean="0">
                <a:latin typeface="Century Gothic" pitchFamily="34" charset="0"/>
                <a:sym typeface="Wingdings" pitchFamily="2" charset="2"/>
              </a:rPr>
              <a:t>Titleblocks</a:t>
            </a:r>
            <a:r>
              <a:rPr lang="en-US" dirty="0" smtClean="0">
                <a:latin typeface="Century Gothic" pitchFamily="34" charset="0"/>
                <a:sym typeface="Wingdings" pitchFamily="2" charset="2"/>
              </a:rPr>
              <a:t> in the Project Browser. You will want the A sized sheet.</a:t>
            </a:r>
          </a:p>
          <a:p>
            <a:r>
              <a:rPr lang="en-US" dirty="0" smtClean="0">
                <a:latin typeface="Century Gothic" pitchFamily="34" charset="0"/>
                <a:sym typeface="Wingdings" pitchFamily="2" charset="2"/>
              </a:rPr>
              <a:t>Next you need to drag your views onto the sheet. Select the View button under the sheet button and select the first floor view. </a:t>
            </a:r>
            <a:r>
              <a:rPr lang="en-US" i="1" dirty="0" smtClean="0">
                <a:latin typeface="Century Gothic" pitchFamily="34" charset="0"/>
                <a:sym typeface="Wingdings" pitchFamily="2" charset="2"/>
              </a:rPr>
              <a:t>(Make sure to activate the view otherwise the next step won’t work.)</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5342" y="685800"/>
            <a:ext cx="306705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253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228600"/>
            <a:ext cx="2946009" cy="7571303"/>
          </a:xfrm>
          <a:prstGeom prst="rect">
            <a:avLst/>
          </a:prstGeom>
          <a:noFill/>
        </p:spPr>
        <p:txBody>
          <a:bodyPr wrap="square" rtlCol="0">
            <a:spAutoFit/>
          </a:bodyPr>
          <a:lstStyle/>
          <a:p>
            <a:r>
              <a:rPr lang="en-US" dirty="0">
                <a:latin typeface="Century Gothic" pitchFamily="34" charset="0"/>
                <a:sym typeface="Wingdings" pitchFamily="2" charset="2"/>
              </a:rPr>
              <a:t>You will want to crop the view down. Go to the bottom of your page and select </a:t>
            </a:r>
            <a:r>
              <a:rPr lang="en-US" b="1" dirty="0" smtClean="0">
                <a:solidFill>
                  <a:schemeClr val="accent1">
                    <a:lumMod val="75000"/>
                  </a:schemeClr>
                </a:solidFill>
                <a:latin typeface="Century Gothic" pitchFamily="34" charset="0"/>
                <a:sym typeface="Wingdings" pitchFamily="2" charset="2"/>
              </a:rPr>
              <a:t>show crop region</a:t>
            </a:r>
            <a:r>
              <a:rPr lang="en-US" dirty="0" smtClean="0">
                <a:latin typeface="Century Gothic" pitchFamily="34" charset="0"/>
                <a:sym typeface="Wingdings" pitchFamily="2" charset="2"/>
              </a:rPr>
              <a:t>, you may need to zoom out for this. The select the crop tool directly to the left to crop down the view. </a:t>
            </a:r>
            <a:r>
              <a:rPr lang="en-US" dirty="0">
                <a:latin typeface="Century Gothic" pitchFamily="34" charset="0"/>
                <a:sym typeface="Wingdings" pitchFamily="2" charset="2"/>
              </a:rPr>
              <a:t>You then need to drag that little line that says Level One beneath the drawing.</a:t>
            </a:r>
          </a:p>
          <a:p>
            <a:r>
              <a:rPr lang="en-US" dirty="0">
                <a:latin typeface="Century Gothic" pitchFamily="34" charset="0"/>
                <a:sym typeface="Wingdings" pitchFamily="2" charset="2"/>
              </a:rPr>
              <a:t>You will need to add in </a:t>
            </a:r>
            <a:r>
              <a:rPr lang="en-US" dirty="0" smtClean="0">
                <a:latin typeface="Century Gothic" pitchFamily="34" charset="0"/>
                <a:sym typeface="Wingdings" pitchFamily="2" charset="2"/>
              </a:rPr>
              <a:t>dimensions. Go </a:t>
            </a:r>
            <a:r>
              <a:rPr lang="en-US" dirty="0">
                <a:latin typeface="Century Gothic" pitchFamily="34" charset="0"/>
                <a:sym typeface="Wingdings" pitchFamily="2" charset="2"/>
              </a:rPr>
              <a:t>to the annotate tab </a:t>
            </a:r>
            <a:r>
              <a:rPr lang="en-US" dirty="0" smtClean="0">
                <a:latin typeface="Century Gothic" pitchFamily="34" charset="0"/>
                <a:sym typeface="Wingdings" pitchFamily="2" charset="2"/>
              </a:rPr>
              <a:t>and select linear. Select the outer walls on the top and right to provide too dimensions. Then dimension the inside room.</a:t>
            </a:r>
          </a:p>
          <a:p>
            <a:r>
              <a:rPr lang="en-US" dirty="0" smtClean="0">
                <a:latin typeface="Century Gothic" pitchFamily="34" charset="0"/>
                <a:sym typeface="Wingdings" pitchFamily="2" charset="2"/>
              </a:rPr>
              <a:t>Then fill in the title block with your name and the project.</a:t>
            </a:r>
          </a:p>
          <a:p>
            <a:endParaRPr lang="en-US" dirty="0" smtClean="0">
              <a:latin typeface="Century Gothic" pitchFamily="34" charset="0"/>
              <a:sym typeface="Wingdings" pitchFamily="2" charset="2"/>
            </a:endParaRPr>
          </a:p>
          <a:p>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256" t="28533" r="31180" b="50000"/>
          <a:stretch/>
        </p:blipFill>
        <p:spPr bwMode="auto">
          <a:xfrm>
            <a:off x="3097529" y="3352800"/>
            <a:ext cx="3643533" cy="175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406" t="79261" r="62154" b="1742"/>
          <a:stretch/>
        </p:blipFill>
        <p:spPr bwMode="auto">
          <a:xfrm>
            <a:off x="3174609" y="206326"/>
            <a:ext cx="3489374" cy="1556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257800" y="5257800"/>
            <a:ext cx="228600" cy="3369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633861" y="7560006"/>
            <a:ext cx="3082583" cy="1169551"/>
          </a:xfrm>
          <a:prstGeom prst="rect">
            <a:avLst/>
          </a:prstGeom>
          <a:noFill/>
        </p:spPr>
        <p:txBody>
          <a:bodyPr wrap="square" rtlCol="0">
            <a:spAutoFit/>
          </a:bodyPr>
          <a:lstStyle/>
          <a:p>
            <a:pPr algn="r"/>
            <a:r>
              <a:rPr lang="en-US" sz="1400" dirty="0" smtClean="0">
                <a:latin typeface="Century Gothic" pitchFamily="34" charset="0"/>
              </a:rPr>
              <a:t>If you look to the left under sheet properties you will see a scale. We are using 1/8” = 1’ lay around with them if you wish. It will help you print other views.</a:t>
            </a:r>
            <a:endParaRPr lang="en-US" sz="1400" dirty="0">
              <a:latin typeface="Century Gothic" pitchFamily="34" charset="0"/>
            </a:endParaRPr>
          </a:p>
        </p:txBody>
      </p:sp>
    </p:spTree>
    <p:extLst>
      <p:ext uri="{BB962C8B-B14F-4D97-AF65-F5344CB8AC3E}">
        <p14:creationId xmlns:p14="http://schemas.microsoft.com/office/powerpoint/2010/main" val="756962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80463" b="65582"/>
          <a:stretch/>
        </p:blipFill>
        <p:spPr bwMode="auto">
          <a:xfrm>
            <a:off x="2991465" y="503715"/>
            <a:ext cx="3352800" cy="3490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38200" y="1371600"/>
            <a:ext cx="1752600" cy="2308324"/>
          </a:xfrm>
          <a:prstGeom prst="rect">
            <a:avLst/>
          </a:prstGeom>
          <a:noFill/>
        </p:spPr>
        <p:txBody>
          <a:bodyPr wrap="square" rtlCol="0">
            <a:spAutoFit/>
          </a:bodyPr>
          <a:lstStyle/>
          <a:p>
            <a:pPr algn="r"/>
            <a:r>
              <a:rPr lang="en-US" dirty="0" smtClean="0">
                <a:latin typeface="Century Gothic" pitchFamily="34" charset="0"/>
              </a:rPr>
              <a:t>First you need to open up Revit 2015 and select the </a:t>
            </a:r>
            <a:r>
              <a:rPr lang="en-US" dirty="0">
                <a:latin typeface="Century Gothic" pitchFamily="34" charset="0"/>
              </a:rPr>
              <a:t>A</a:t>
            </a:r>
            <a:r>
              <a:rPr lang="en-US" dirty="0" smtClean="0">
                <a:latin typeface="Century Gothic" pitchFamily="34" charset="0"/>
              </a:rPr>
              <a:t>rchitectural Template to start building.</a:t>
            </a:r>
            <a:endParaRPr lang="en-US" dirty="0">
              <a:latin typeface="Century Gothic" pitchFamily="34" charset="0"/>
            </a:endParaRPr>
          </a:p>
        </p:txBody>
      </p:sp>
      <p:sp>
        <p:nvSpPr>
          <p:cNvPr id="3" name="Rectangle 2"/>
          <p:cNvSpPr/>
          <p:nvPr/>
        </p:nvSpPr>
        <p:spPr>
          <a:xfrm>
            <a:off x="3810000" y="2895600"/>
            <a:ext cx="2286000" cy="3367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7850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38600" y="133643"/>
            <a:ext cx="2620108" cy="3416320"/>
          </a:xfrm>
          <a:prstGeom prst="rect">
            <a:avLst/>
          </a:prstGeom>
        </p:spPr>
        <p:txBody>
          <a:bodyPr wrap="square">
            <a:spAutoFit/>
          </a:bodyPr>
          <a:lstStyle/>
          <a:p>
            <a:pPr algn="r"/>
            <a:r>
              <a:rPr lang="en-US" dirty="0">
                <a:latin typeface="Century Gothic" pitchFamily="34" charset="0"/>
              </a:rPr>
              <a:t>The sheets are set up to print kind of weird which means you have to change the settings. Under the R in the upper left hand corner and find print settings (under print) and make sure you are printing Portrait and the Zoom is set to 100%.</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00" y="4114800"/>
            <a:ext cx="3530600" cy="447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763108" y="4563942"/>
            <a:ext cx="2028092" cy="923330"/>
          </a:xfrm>
          <a:prstGeom prst="rect">
            <a:avLst/>
          </a:prstGeom>
          <a:noFill/>
        </p:spPr>
        <p:txBody>
          <a:bodyPr wrap="square" rtlCol="0">
            <a:spAutoFit/>
          </a:bodyPr>
          <a:lstStyle/>
          <a:p>
            <a:r>
              <a:rPr lang="en-US" dirty="0" smtClean="0">
                <a:latin typeface="Century Gothic" pitchFamily="34" charset="0"/>
              </a:rPr>
              <a:t>This is what your printed view should look like.</a:t>
            </a:r>
            <a:endParaRPr lang="en-US" dirty="0">
              <a:latin typeface="Century Gothic" pitchFamily="34"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76200"/>
            <a:ext cx="3886200" cy="3591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5912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09600"/>
            <a:ext cx="5105400" cy="2862322"/>
          </a:xfrm>
          <a:prstGeom prst="rect">
            <a:avLst/>
          </a:prstGeom>
          <a:noFill/>
        </p:spPr>
        <p:txBody>
          <a:bodyPr wrap="square" rtlCol="0">
            <a:spAutoFit/>
          </a:bodyPr>
          <a:lstStyle/>
          <a:p>
            <a:r>
              <a:rPr lang="en-US" dirty="0" smtClean="0">
                <a:latin typeface="Century Gothic" pitchFamily="34" charset="0"/>
              </a:rPr>
              <a:t>Oh you thought we were done didn’t you? You were wrong. You now have to print the four elevation views. Depending on the size you can either put two on one page or just have one per page.</a:t>
            </a:r>
          </a:p>
          <a:p>
            <a:r>
              <a:rPr lang="en-US" dirty="0" smtClean="0">
                <a:latin typeface="Century Gothic" pitchFamily="34" charset="0"/>
              </a:rPr>
              <a:t>Go to the view tab and select a new sheet.</a:t>
            </a:r>
          </a:p>
          <a:p>
            <a:r>
              <a:rPr lang="en-US" dirty="0" smtClean="0">
                <a:latin typeface="Century Gothic" pitchFamily="34" charset="0"/>
              </a:rPr>
              <a:t>After selecting a new sheet add the views onto the sheet like you did with the floor plan. Here is an example of how I did the views.</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494" t="23163" r="24858" b="7552"/>
          <a:stretch/>
        </p:blipFill>
        <p:spPr bwMode="auto">
          <a:xfrm>
            <a:off x="1746738" y="3276600"/>
            <a:ext cx="4431323" cy="5556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5922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914400"/>
            <a:ext cx="5943600" cy="7171194"/>
          </a:xfrm>
          <a:prstGeom prst="rect">
            <a:avLst/>
          </a:prstGeom>
          <a:noFill/>
        </p:spPr>
        <p:txBody>
          <a:bodyPr wrap="square" rtlCol="0">
            <a:spAutoFit/>
          </a:bodyPr>
          <a:lstStyle/>
          <a:p>
            <a:pPr algn="ctr"/>
            <a:r>
              <a:rPr lang="en-US" sz="11500" b="1" dirty="0" smtClean="0">
                <a:solidFill>
                  <a:srgbClr val="FF0000"/>
                </a:solidFill>
                <a:latin typeface="Century Gothic" pitchFamily="34" charset="0"/>
              </a:rPr>
              <a:t>AND NOW YOU’RE DONE!!!</a:t>
            </a:r>
            <a:endParaRPr lang="en-US" sz="11500" b="1" dirty="0">
              <a:solidFill>
                <a:srgbClr val="FF0000"/>
              </a:solidFill>
              <a:latin typeface="Century Gothic" pitchFamily="34" charset="0"/>
            </a:endParaRPr>
          </a:p>
        </p:txBody>
      </p:sp>
    </p:spTree>
    <p:extLst>
      <p:ext uri="{BB962C8B-B14F-4D97-AF65-F5344CB8AC3E}">
        <p14:creationId xmlns:p14="http://schemas.microsoft.com/office/powerpoint/2010/main" val="2497644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685800"/>
            <a:ext cx="1676400" cy="2585323"/>
          </a:xfrm>
          <a:prstGeom prst="rect">
            <a:avLst/>
          </a:prstGeom>
          <a:noFill/>
        </p:spPr>
        <p:txBody>
          <a:bodyPr wrap="square" rtlCol="0">
            <a:spAutoFit/>
          </a:bodyPr>
          <a:lstStyle/>
          <a:p>
            <a:pPr algn="r"/>
            <a:r>
              <a:rPr lang="en-US" dirty="0" smtClean="0">
                <a:latin typeface="Century Gothic" pitchFamily="34" charset="0"/>
              </a:rPr>
              <a:t>Next select the wall tool under the Architecture Tab. You want to make an architectural wall.</a:t>
            </a:r>
            <a:endParaRPr lang="en-US" dirty="0">
              <a:latin typeface="Century Gothic" pitchFamily="34" charset="0"/>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67145" b="41931"/>
          <a:stretch/>
        </p:blipFill>
        <p:spPr bwMode="auto">
          <a:xfrm>
            <a:off x="2513136" y="649458"/>
            <a:ext cx="3867174"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3373" t="24669" r="42063" b="49133"/>
          <a:stretch/>
        </p:blipFill>
        <p:spPr bwMode="auto">
          <a:xfrm>
            <a:off x="3046266" y="5486400"/>
            <a:ext cx="3334044" cy="2101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2000" y="5486400"/>
            <a:ext cx="1981200" cy="3139321"/>
          </a:xfrm>
          <a:prstGeom prst="rect">
            <a:avLst/>
          </a:prstGeom>
          <a:noFill/>
        </p:spPr>
        <p:txBody>
          <a:bodyPr wrap="square" rtlCol="0">
            <a:spAutoFit/>
          </a:bodyPr>
          <a:lstStyle/>
          <a:p>
            <a:pPr algn="r"/>
            <a:r>
              <a:rPr lang="en-US" dirty="0" smtClean="0">
                <a:latin typeface="Century Gothic" pitchFamily="34" charset="0"/>
              </a:rPr>
              <a:t>Select a spot on the template and move your mouse to the right a bit and type 24 to get a 24ft wall. You can also just drag the mouse to the right until it says 24.</a:t>
            </a:r>
            <a:endParaRPr lang="en-US" dirty="0">
              <a:latin typeface="Century Gothic" pitchFamily="34" charset="0"/>
            </a:endParaRPr>
          </a:p>
        </p:txBody>
      </p:sp>
    </p:spTree>
    <p:extLst>
      <p:ext uri="{BB962C8B-B14F-4D97-AF65-F5344CB8AC3E}">
        <p14:creationId xmlns:p14="http://schemas.microsoft.com/office/powerpoint/2010/main" val="1597559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6794" t="35441" r="18538" b="25092"/>
          <a:stretch/>
        </p:blipFill>
        <p:spPr bwMode="auto">
          <a:xfrm>
            <a:off x="609600" y="-14068"/>
            <a:ext cx="6063175" cy="3165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78058" y="2971800"/>
            <a:ext cx="4724400" cy="1477328"/>
          </a:xfrm>
          <a:prstGeom prst="rect">
            <a:avLst/>
          </a:prstGeom>
          <a:noFill/>
        </p:spPr>
        <p:txBody>
          <a:bodyPr wrap="square" rtlCol="0">
            <a:spAutoFit/>
          </a:bodyPr>
          <a:lstStyle/>
          <a:p>
            <a:pPr algn="ctr"/>
            <a:r>
              <a:rPr lang="en-US" dirty="0" smtClean="0">
                <a:latin typeface="Century Gothic" pitchFamily="34" charset="0"/>
              </a:rPr>
              <a:t>After you create the first wall, move your mouse down and enter 24. Make sure the 90* angle guide appears so that you walls are perpendicular. Do this for the South and West walls.</a:t>
            </a:r>
            <a:endParaRPr lang="en-US" dirty="0">
              <a:latin typeface="Century Gothic" pitchFamily="34" charset="0"/>
            </a:endParaRPr>
          </a:p>
        </p:txBody>
      </p:sp>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5911" t="32290" r="43780" b="31766"/>
          <a:stretch/>
        </p:blipFill>
        <p:spPr bwMode="auto">
          <a:xfrm>
            <a:off x="3641187" y="5638800"/>
            <a:ext cx="2757267" cy="288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90600" y="6705600"/>
            <a:ext cx="2895600" cy="1200329"/>
          </a:xfrm>
          <a:prstGeom prst="rect">
            <a:avLst/>
          </a:prstGeom>
          <a:noFill/>
        </p:spPr>
        <p:txBody>
          <a:bodyPr wrap="square" rtlCol="0">
            <a:spAutoFit/>
          </a:bodyPr>
          <a:lstStyle/>
          <a:p>
            <a:pPr algn="r"/>
            <a:r>
              <a:rPr lang="en-US" dirty="0" smtClean="0">
                <a:latin typeface="Century Gothic" pitchFamily="34" charset="0"/>
              </a:rPr>
              <a:t>This is what your exterior walls should look like once you have created all four walls.</a:t>
            </a:r>
            <a:endParaRPr lang="en-US" dirty="0">
              <a:latin typeface="Century Gothic" pitchFamily="34" charset="0"/>
            </a:endParaRPr>
          </a:p>
        </p:txBody>
      </p:sp>
    </p:spTree>
    <p:extLst>
      <p:ext uri="{BB962C8B-B14F-4D97-AF65-F5344CB8AC3E}">
        <p14:creationId xmlns:p14="http://schemas.microsoft.com/office/powerpoint/2010/main" val="3840721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1716" t="25443" r="38953" b="17725"/>
          <a:stretch/>
        </p:blipFill>
        <p:spPr bwMode="auto">
          <a:xfrm>
            <a:off x="2667000" y="0"/>
            <a:ext cx="3981157" cy="4557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04800" y="990600"/>
            <a:ext cx="1752600" cy="4247317"/>
          </a:xfrm>
          <a:prstGeom prst="rect">
            <a:avLst/>
          </a:prstGeom>
          <a:noFill/>
        </p:spPr>
        <p:txBody>
          <a:bodyPr wrap="square" rtlCol="0">
            <a:spAutoFit/>
          </a:bodyPr>
          <a:lstStyle/>
          <a:p>
            <a:pPr algn="r"/>
            <a:r>
              <a:rPr lang="en-US" dirty="0" smtClean="0">
                <a:latin typeface="Century Gothic" pitchFamily="34" charset="0"/>
              </a:rPr>
              <a:t>Next we are going to make a room within the cabin. The room will be 12 </a:t>
            </a:r>
            <a:r>
              <a:rPr lang="en-US" dirty="0" err="1" smtClean="0">
                <a:latin typeface="Century Gothic" pitchFamily="34" charset="0"/>
              </a:rPr>
              <a:t>ft</a:t>
            </a:r>
            <a:r>
              <a:rPr lang="en-US" dirty="0" smtClean="0">
                <a:latin typeface="Century Gothic" pitchFamily="34" charset="0"/>
              </a:rPr>
              <a:t> by 12 ft. Revit automatically shows you the midpoint with a small pink triangle when your mouse hovers over it.</a:t>
            </a:r>
            <a:endParaRPr lang="en-US" dirty="0">
              <a:latin typeface="Century Gothic" pitchFamily="34" charset="0"/>
            </a:endParaRPr>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3439" t="36143" r="38219" b="16672"/>
          <a:stretch/>
        </p:blipFill>
        <p:spPr bwMode="auto">
          <a:xfrm>
            <a:off x="2649415" y="4712054"/>
            <a:ext cx="3846927" cy="3784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33399" y="5867400"/>
            <a:ext cx="2116015" cy="2862322"/>
          </a:xfrm>
          <a:prstGeom prst="rect">
            <a:avLst/>
          </a:prstGeom>
          <a:noFill/>
        </p:spPr>
        <p:txBody>
          <a:bodyPr wrap="square" rtlCol="0">
            <a:spAutoFit/>
          </a:bodyPr>
          <a:lstStyle/>
          <a:p>
            <a:pPr algn="r"/>
            <a:r>
              <a:rPr lang="en-US" dirty="0" smtClean="0">
                <a:latin typeface="Century Gothic" pitchFamily="34" charset="0"/>
              </a:rPr>
              <a:t>To create the room click on the midpoint and drag your mouse down 12 feet or type 12 to get a 12 foot wall. </a:t>
            </a:r>
            <a:r>
              <a:rPr lang="en-US" i="1" dirty="0" smtClean="0">
                <a:latin typeface="Century Gothic" pitchFamily="34" charset="0"/>
              </a:rPr>
              <a:t>Make sure the 90* guide appears.</a:t>
            </a:r>
            <a:endParaRPr lang="en-US" i="1" dirty="0">
              <a:latin typeface="Century Gothic" pitchFamily="34" charset="0"/>
            </a:endParaRPr>
          </a:p>
        </p:txBody>
      </p:sp>
    </p:spTree>
    <p:extLst>
      <p:ext uri="{BB962C8B-B14F-4D97-AF65-F5344CB8AC3E}">
        <p14:creationId xmlns:p14="http://schemas.microsoft.com/office/powerpoint/2010/main" val="4137161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927" t="41230" r="32115" b="20181"/>
          <a:stretch/>
        </p:blipFill>
        <p:spPr bwMode="auto">
          <a:xfrm>
            <a:off x="2133600" y="228600"/>
            <a:ext cx="4473525" cy="3094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67335" y="344885"/>
            <a:ext cx="1562100" cy="2585323"/>
          </a:xfrm>
          <a:prstGeom prst="rect">
            <a:avLst/>
          </a:prstGeom>
          <a:noFill/>
        </p:spPr>
        <p:txBody>
          <a:bodyPr wrap="square" rtlCol="0">
            <a:spAutoFit/>
          </a:bodyPr>
          <a:lstStyle/>
          <a:p>
            <a:pPr algn="r"/>
            <a:r>
              <a:rPr lang="en-US" dirty="0" smtClean="0">
                <a:latin typeface="Century Gothic" pitchFamily="34" charset="0"/>
              </a:rPr>
              <a:t>To finish the room move the mouse to the right until you reach the mid point of the East wall or type 12.</a:t>
            </a:r>
            <a:endParaRPr lang="en-US" dirty="0">
              <a:latin typeface="Century Gothic" pitchFamily="34" charset="0"/>
            </a:endParaRPr>
          </a:p>
        </p:txBody>
      </p: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4687" t="40687" r="36293" b="19654"/>
          <a:stretch/>
        </p:blipFill>
        <p:spPr bwMode="auto">
          <a:xfrm>
            <a:off x="2400885" y="3860290"/>
            <a:ext cx="3938954" cy="3180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257800" y="3825121"/>
            <a:ext cx="304800" cy="213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096000" y="4038600"/>
            <a:ext cx="24383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95885" y="4276635"/>
            <a:ext cx="1905000" cy="1200329"/>
          </a:xfrm>
          <a:prstGeom prst="rect">
            <a:avLst/>
          </a:prstGeom>
          <a:noFill/>
        </p:spPr>
        <p:txBody>
          <a:bodyPr wrap="square" rtlCol="0">
            <a:spAutoFit/>
          </a:bodyPr>
          <a:lstStyle/>
          <a:p>
            <a:pPr algn="r"/>
            <a:r>
              <a:rPr lang="en-US" dirty="0" smtClean="0">
                <a:latin typeface="Century Gothic" pitchFamily="34" charset="0"/>
              </a:rPr>
              <a:t>This is what your finished room should look like</a:t>
            </a:r>
            <a:r>
              <a:rPr lang="en-US" dirty="0" smtClean="0"/>
              <a:t>.</a:t>
            </a:r>
            <a:endParaRPr lang="en-US" dirty="0"/>
          </a:p>
        </p:txBody>
      </p:sp>
    </p:spTree>
    <p:extLst>
      <p:ext uri="{BB962C8B-B14F-4D97-AF65-F5344CB8AC3E}">
        <p14:creationId xmlns:p14="http://schemas.microsoft.com/office/powerpoint/2010/main" val="2915244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 r="39162" b="41404"/>
          <a:stretch/>
        </p:blipFill>
        <p:spPr bwMode="auto">
          <a:xfrm>
            <a:off x="533400" y="1905000"/>
            <a:ext cx="5867400" cy="333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33400" y="457200"/>
            <a:ext cx="5638800" cy="923330"/>
          </a:xfrm>
          <a:prstGeom prst="rect">
            <a:avLst/>
          </a:prstGeom>
          <a:noFill/>
        </p:spPr>
        <p:txBody>
          <a:bodyPr wrap="square" rtlCol="0">
            <a:spAutoFit/>
          </a:bodyPr>
          <a:lstStyle/>
          <a:p>
            <a:pPr algn="ctr"/>
            <a:r>
              <a:rPr lang="en-US" dirty="0" smtClean="0">
                <a:latin typeface="Century Gothic" pitchFamily="34" charset="0"/>
              </a:rPr>
              <a:t>Next we will create a floor for our lovely Cabin. To exit the wall tool either press escape or select the Architecture Tab. Select the floor tool.</a:t>
            </a:r>
            <a:endParaRPr lang="en-US" dirty="0">
              <a:latin typeface="Century Gothic" pitchFamily="34" charset="0"/>
            </a:endParaRPr>
          </a:p>
        </p:txBody>
      </p:sp>
    </p:spTree>
    <p:extLst>
      <p:ext uri="{BB962C8B-B14F-4D97-AF65-F5344CB8AC3E}">
        <p14:creationId xmlns:p14="http://schemas.microsoft.com/office/powerpoint/2010/main" val="11512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529" t="40002" r="40983" b="16147"/>
          <a:stretch/>
        </p:blipFill>
        <p:spPr bwMode="auto">
          <a:xfrm>
            <a:off x="3124201" y="253218"/>
            <a:ext cx="3459480" cy="3516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28600" y="381000"/>
            <a:ext cx="3124200" cy="3416320"/>
          </a:xfrm>
          <a:prstGeom prst="rect">
            <a:avLst/>
          </a:prstGeom>
          <a:noFill/>
        </p:spPr>
        <p:txBody>
          <a:bodyPr wrap="square" rtlCol="0">
            <a:spAutoFit/>
          </a:bodyPr>
          <a:lstStyle/>
          <a:p>
            <a:pPr algn="r"/>
            <a:r>
              <a:rPr lang="en-US" dirty="0" smtClean="0">
                <a:latin typeface="Century Gothic" pitchFamily="34" charset="0"/>
              </a:rPr>
              <a:t>The floor tool automatically selects boundary line (options for creating floors located under the greenish Modify/ Create Floor Boundary tab. Select each wall, walls will appear blue when you move you mouse over it and turn pink when you click on them.</a:t>
            </a:r>
            <a:endParaRPr lang="en-US" dirty="0">
              <a:latin typeface="Century Gothic" pitchFamily="34" charset="0"/>
            </a:endParaRPr>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6606" r="23130" b="48772"/>
          <a:stretch/>
        </p:blipFill>
        <p:spPr bwMode="auto">
          <a:xfrm>
            <a:off x="2580250" y="4267200"/>
            <a:ext cx="4107766" cy="410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57200" y="6172200"/>
            <a:ext cx="1981200" cy="2308324"/>
          </a:xfrm>
          <a:prstGeom prst="rect">
            <a:avLst/>
          </a:prstGeom>
          <a:noFill/>
        </p:spPr>
        <p:txBody>
          <a:bodyPr wrap="square" rtlCol="0">
            <a:spAutoFit/>
          </a:bodyPr>
          <a:lstStyle/>
          <a:p>
            <a:pPr algn="r"/>
            <a:r>
              <a:rPr lang="en-US" dirty="0" smtClean="0">
                <a:latin typeface="Century Gothic" pitchFamily="34" charset="0"/>
              </a:rPr>
              <a:t>To create your floor, select the green check under the green Modify tab. The floor will then turn blue.</a:t>
            </a:r>
            <a:endParaRPr lang="en-US" dirty="0">
              <a:latin typeface="Century Gothic" pitchFamily="34" charset="0"/>
            </a:endParaRPr>
          </a:p>
        </p:txBody>
      </p:sp>
    </p:spTree>
    <p:extLst>
      <p:ext uri="{BB962C8B-B14F-4D97-AF65-F5344CB8AC3E}">
        <p14:creationId xmlns:p14="http://schemas.microsoft.com/office/powerpoint/2010/main" val="4117086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800" y="228600"/>
            <a:ext cx="2286000" cy="923330"/>
          </a:xfrm>
          <a:prstGeom prst="rect">
            <a:avLst/>
          </a:prstGeom>
          <a:noFill/>
        </p:spPr>
        <p:txBody>
          <a:bodyPr wrap="square" rtlCol="0">
            <a:spAutoFit/>
          </a:bodyPr>
          <a:lstStyle/>
          <a:p>
            <a:pPr algn="ctr"/>
            <a:r>
              <a:rPr lang="en-US" dirty="0" smtClean="0">
                <a:latin typeface="Century Gothic" pitchFamily="34" charset="0"/>
              </a:rPr>
              <a:t>This is what your finished floor should look like.</a:t>
            </a:r>
            <a:endParaRPr lang="en-US" dirty="0">
              <a:latin typeface="Century Gothic" pitchFamily="34" charset="0"/>
            </a:endParaRP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3891" t="33687" r="19573" b="7902"/>
          <a:stretch/>
        </p:blipFill>
        <p:spPr bwMode="auto">
          <a:xfrm>
            <a:off x="304800" y="1828800"/>
            <a:ext cx="6316394" cy="4684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93622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541</TotalTime>
  <Words>1442</Words>
  <Application>Microsoft Office PowerPoint</Application>
  <PresentationFormat>On-screen Show (4:3)</PresentationFormat>
  <Paragraphs>49</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Build-A-Cabin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Riverview School District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Build-A-Cabin</dc:title>
  <dc:creator>%username%</dc:creator>
  <cp:lastModifiedBy>%username%</cp:lastModifiedBy>
  <cp:revision>45</cp:revision>
  <cp:lastPrinted>2016-01-25T18:17:30Z</cp:lastPrinted>
  <dcterms:created xsi:type="dcterms:W3CDTF">2015-10-21T17:00:17Z</dcterms:created>
  <dcterms:modified xsi:type="dcterms:W3CDTF">2016-01-25T18:23:24Z</dcterms:modified>
</cp:coreProperties>
</file>